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JPG" ContentType="image/JP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llo">
    <p:bg>
      <p:bgPr>
        <a:solidFill>
          <a:srgbClr val="CF5C36"/>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jp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image" Target="../media/image-10-2.jpg"/><Relationship Id="rId3" Type="http://schemas.openxmlformats.org/officeDocument/2006/relationships/image" Target="../media/image-10-3.png"/><Relationship Id="rId4" Type="http://schemas.openxmlformats.org/officeDocument/2006/relationships/image" Target="../media/image-10-4.jp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image" Target="../media/image-11-2.jpg"/><Relationship Id="rId3" Type="http://schemas.openxmlformats.org/officeDocument/2006/relationships/image" Target="../media/image-11-3.jpg"/><Relationship Id="rId4" Type="http://schemas.openxmlformats.org/officeDocument/2006/relationships/image" Target="../media/image-11-4.jp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image" Target="../media/image-12-2.jpg"/><Relationship Id="rId3" Type="http://schemas.openxmlformats.org/officeDocument/2006/relationships/image" Target="../media/image-12-3.jpg"/><Relationship Id="rId4" Type="http://schemas.openxmlformats.org/officeDocument/2006/relationships/image" Target="../media/image-12-4.jp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image" Target="../media/image-13-2.jpg"/><Relationship Id="rId3" Type="http://schemas.openxmlformats.org/officeDocument/2006/relationships/image" Target="../media/image-13-3.jpg"/><Relationship Id="rId4" Type="http://schemas.openxmlformats.org/officeDocument/2006/relationships/image" Target="../media/image-13-4.jp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image" Target="../media/image-14-2.jpg"/><Relationship Id="rId3" Type="http://schemas.openxmlformats.org/officeDocument/2006/relationships/image" Target="../media/image-14-3.jpg"/><Relationship Id="rId4" Type="http://schemas.openxmlformats.org/officeDocument/2006/relationships/image" Target="../media/image-14-4.jpg"/><Relationship Id="rId5" Type="http://schemas.openxmlformats.org/officeDocument/2006/relationships/image" Target="../media/image-14-5.jp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image" Target="../media/image-15-2.jpg"/><Relationship Id="rId3" Type="http://schemas.openxmlformats.org/officeDocument/2006/relationships/image" Target="../media/image-15-3.jpg"/><Relationship Id="rId4" Type="http://schemas.openxmlformats.org/officeDocument/2006/relationships/image" Target="../media/image-15-4.jpg"/><Relationship Id="rId5" Type="http://schemas.openxmlformats.org/officeDocument/2006/relationships/image" Target="../media/image-15-5.jp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image" Target="../media/image-16-2.jpg"/><Relationship Id="rId3" Type="http://schemas.openxmlformats.org/officeDocument/2006/relationships/image" Target="../media/image-16-3.jpg"/><Relationship Id="rId4" Type="http://schemas.openxmlformats.org/officeDocument/2006/relationships/image" Target="../media/image-16-4.jpg"/><Relationship Id="rId5" Type="http://schemas.openxmlformats.org/officeDocument/2006/relationships/image" Target="../media/image-16-5.jp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g"/><Relationship Id="rId2" Type="http://schemas.openxmlformats.org/officeDocument/2006/relationships/image" Target="../media/image-17-2.jpg"/><Relationship Id="rId3" Type="http://schemas.openxmlformats.org/officeDocument/2006/relationships/image" Target="../media/image-17-3.jpg"/><Relationship Id="rId4" Type="http://schemas.openxmlformats.org/officeDocument/2006/relationships/image" Target="../media/image-17-4.jpg"/><Relationship Id="rId5" Type="http://schemas.openxmlformats.org/officeDocument/2006/relationships/image" Target="../media/image-17-5.jp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g"/><Relationship Id="rId2" Type="http://schemas.openxmlformats.org/officeDocument/2006/relationships/image" Target="../media/image-18-2.jpg"/><Relationship Id="rId3" Type="http://schemas.openxmlformats.org/officeDocument/2006/relationships/image" Target="../media/image-18-3.jpg"/><Relationship Id="rId4" Type="http://schemas.openxmlformats.org/officeDocument/2006/relationships/image" Target="../media/image-18-4.jpg"/><Relationship Id="rId5" Type="http://schemas.openxmlformats.org/officeDocument/2006/relationships/image" Target="../media/image-18-5.jp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g"/><Relationship Id="rId2" Type="http://schemas.openxmlformats.org/officeDocument/2006/relationships/image" Target="../media/image-19-2.jpg"/><Relationship Id="rId3" Type="http://schemas.openxmlformats.org/officeDocument/2006/relationships/image" Target="../media/image-19-3.jpg"/><Relationship Id="rId4" Type="http://schemas.openxmlformats.org/officeDocument/2006/relationships/image" Target="../media/image-19-4.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jp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g"/><Relationship Id="rId2" Type="http://schemas.openxmlformats.org/officeDocument/2006/relationships/image" Target="../media/image-20-2.jpg"/><Relationship Id="rId3" Type="http://schemas.openxmlformats.org/officeDocument/2006/relationships/image" Target="../media/image-20-3.jpg"/><Relationship Id="rId4" Type="http://schemas.openxmlformats.org/officeDocument/2006/relationships/image" Target="../media/image-20-4.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g"/><Relationship Id="rId2" Type="http://schemas.openxmlformats.org/officeDocument/2006/relationships/image" Target="../media/image-21-2.jpg"/><Relationship Id="rId3" Type="http://schemas.openxmlformats.org/officeDocument/2006/relationships/image" Target="../media/image-21-3.jp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image" Target="../media/image-22-2.jpg"/><Relationship Id="rId3" Type="http://schemas.openxmlformats.org/officeDocument/2006/relationships/image" Target="../media/image-22-3.jpg"/><Relationship Id="rId4" Type="http://schemas.openxmlformats.org/officeDocument/2006/relationships/image" Target="../media/image-22-4.jpg"/><Relationship Id="rId5" Type="http://schemas.openxmlformats.org/officeDocument/2006/relationships/image" Target="../media/image-22-5.jpg"/><Relationship Id="rId6" Type="http://schemas.openxmlformats.org/officeDocument/2006/relationships/slideLayout" Target="../slideLayouts/slideLayout1.xml"/><Relationship Id="rId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g"/><Relationship Id="rId2" Type="http://schemas.openxmlformats.org/officeDocument/2006/relationships/image" Target="../media/image-23-2.jpg"/><Relationship Id="rId3" Type="http://schemas.openxmlformats.org/officeDocument/2006/relationships/image" Target="../media/image-23-3.jpg"/><Relationship Id="rId4" Type="http://schemas.openxmlformats.org/officeDocument/2006/relationships/image" Target="../media/image-23-4.JP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image" Target="../media/image-24-2.jpg"/><Relationship Id="rId3" Type="http://schemas.openxmlformats.org/officeDocument/2006/relationships/image" Target="../media/image-24-3.jpg"/><Relationship Id="rId4" Type="http://schemas.openxmlformats.org/officeDocument/2006/relationships/image" Target="../media/image-24-4.jpg"/><Relationship Id="rId5" Type="http://schemas.openxmlformats.org/officeDocument/2006/relationships/image" Target="../media/image-24-5.jp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image" Target="../media/image-25-2.jpg"/><Relationship Id="rId3" Type="http://schemas.openxmlformats.org/officeDocument/2006/relationships/image" Target="../media/image-25-3.jpg"/><Relationship Id="rId4" Type="http://schemas.openxmlformats.org/officeDocument/2006/relationships/image" Target="../media/image-25-4.jpg"/><Relationship Id="rId5" Type="http://schemas.openxmlformats.org/officeDocument/2006/relationships/image" Target="../media/image-25-5.jp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g"/><Relationship Id="rId2" Type="http://schemas.openxmlformats.org/officeDocument/2006/relationships/image" Target="../media/image-26-2.jpg"/><Relationship Id="rId3" Type="http://schemas.openxmlformats.org/officeDocument/2006/relationships/image" Target="../media/image-26-3.jpg"/><Relationship Id="rId4" Type="http://schemas.openxmlformats.org/officeDocument/2006/relationships/image" Target="../media/image-26-4.jpg"/><Relationship Id="rId5" Type="http://schemas.openxmlformats.org/officeDocument/2006/relationships/image" Target="../media/image-26-5.jp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jpg"/><Relationship Id="rId2" Type="http://schemas.openxmlformats.org/officeDocument/2006/relationships/image" Target="../media/image-27-2.jpg"/><Relationship Id="rId3" Type="http://schemas.openxmlformats.org/officeDocument/2006/relationships/image" Target="../media/image-27-3.jpg"/><Relationship Id="rId4" Type="http://schemas.openxmlformats.org/officeDocument/2006/relationships/image" Target="../media/image-27-4.jpg"/><Relationship Id="rId5" Type="http://schemas.openxmlformats.org/officeDocument/2006/relationships/image" Target="../media/image-27-5.jpg"/><Relationship Id="rId6" Type="http://schemas.openxmlformats.org/officeDocument/2006/relationships/slideLayout" Target="../slideLayouts/slideLayout1.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jpg"/><Relationship Id="rId2" Type="http://schemas.openxmlformats.org/officeDocument/2006/relationships/image" Target="../media/image-28-2.jpg"/><Relationship Id="rId3" Type="http://schemas.openxmlformats.org/officeDocument/2006/relationships/image" Target="../media/image-28-3.jpg"/><Relationship Id="rId4" Type="http://schemas.openxmlformats.org/officeDocument/2006/relationships/image" Target="../media/image-28-4.jpg"/><Relationship Id="rId5" Type="http://schemas.openxmlformats.org/officeDocument/2006/relationships/image" Target="../media/image-28-5.jpg"/><Relationship Id="rId6" Type="http://schemas.openxmlformats.org/officeDocument/2006/relationships/slideLayout" Target="../slideLayouts/slideLayout1.xml"/><Relationship Id="rId7"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image" Target="../media/image-29-2.jpg"/><Relationship Id="rId3" Type="http://schemas.openxmlformats.org/officeDocument/2006/relationships/image" Target="../media/image-29-3.jpg"/><Relationship Id="rId4" Type="http://schemas.openxmlformats.org/officeDocument/2006/relationships/image" Target="../media/image-29-4.jpg"/><Relationship Id="rId5" Type="http://schemas.openxmlformats.org/officeDocument/2006/relationships/slideLayout" Target="../slideLayouts/slideLayout1.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image" Target="../media/image-3-2.jpg"/><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jp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image" Target="../media/image-5-2.jpg"/><Relationship Id="rId3" Type="http://schemas.openxmlformats.org/officeDocument/2006/relationships/image" Target="../media/image-5-3.jp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image" Target="../media/image-6-2.jpg"/><Relationship Id="rId3" Type="http://schemas.openxmlformats.org/officeDocument/2006/relationships/image" Target="../media/image-6-3.jp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g"/><Relationship Id="rId2" Type="http://schemas.openxmlformats.org/officeDocument/2006/relationships/image" Target="../media/image-7-2.jpg"/><Relationship Id="rId3" Type="http://schemas.openxmlformats.org/officeDocument/2006/relationships/image" Target="../media/image-7-3.jp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8-2.jpg"/><Relationship Id="rId3" Type="http://schemas.openxmlformats.org/officeDocument/2006/relationships/image" Target="../media/image-8-3.jp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image" Target="../media/image-9-2.jpg"/><Relationship Id="rId3" Type="http://schemas.openxmlformats.org/officeDocument/2006/relationships/image" Target="../media/image-9-3.jpg"/><Relationship Id="rId4" Type="http://schemas.openxmlformats.org/officeDocument/2006/relationships/image" Target="../media/image-9-4.jpg"/><Relationship Id="rId5" Type="http://schemas.openxmlformats.org/officeDocument/2006/relationships/image" Target="../media/image-9-5.jp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Che cosa è BeBa?</a:t>
            </a:r>
            <a:endParaRPr lang="en-US" sz="2400" dirty="0"/>
          </a:p>
        </p:txBody>
      </p:sp>
      <p:sp>
        <p:nvSpPr>
          <p:cNvPr id="6" name="Object5"/>
          <p:cNvSpPr txBox="1"/>
          <p:nvPr/>
        </p:nvSpPr>
        <p:spPr>
          <a:xfrm>
            <a:off x="731520" y="822960"/>
            <a:ext cx="768096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È un’applicazione nata da un lavoro di co-creazione, che si pone l’obiettivo di aiutare le famiglie della provincia di Reggio Emilia ad adottare stili di vita salutari per i propri figli.</a:t>
            </a:r>
            <a:endParaRPr lang="en-US" sz="1800" dirty="0"/>
          </a:p>
        </p:txBody>
      </p:sp>
      <p:sp>
        <p:nvSpPr>
          <p:cNvPr id="7" name="Object6"/>
          <p:cNvSpPr txBox="1"/>
          <p:nvPr/>
        </p:nvSpPr>
        <p:spPr>
          <a:xfrm>
            <a:off x="1371600" y="4629150"/>
            <a:ext cx="6400800" cy="51435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www.ausl.re.it - &gt; Home -&gt; Dedicato a... -&gt; Percorsi -&gt; Bambini -&gt; App BeBa</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Le news</a:t>
            </a:r>
            <a:endParaRPr lang="en-US" sz="2400" dirty="0"/>
          </a:p>
        </p:txBody>
      </p:sp>
      <p:pic>
        <p:nvPicPr>
          <p:cNvPr id="6" name="Object 5" descr="C:/Users/Stefano Bassoli/Pictures/beba/10 news.pn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di sana alimentazione, di buona lettura etc..</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 </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che possono essere sfruttate dalle famiglie.</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per età</a:t>
            </a:r>
            <a:endParaRPr lang="en-US" sz="2400" dirty="0"/>
          </a:p>
        </p:txBody>
      </p:sp>
      <p:pic>
        <p:nvPicPr>
          <p:cNvPr id="6" name="Object 5" descr="C:/Users/Stefano Bassoli/Pictures/beba/07 guide per età.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guida famiglia offre spunti di riflessione e proposte concrete per i genitori su numerosi temi da affrontare in base all’età dei propri bambini.</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Famiglia</a:t>
            </a:r>
            <a:endParaRPr lang="en-US" sz="2400" dirty="0"/>
          </a:p>
        </p:txBody>
      </p:sp>
      <p:pic>
        <p:nvPicPr>
          <p:cNvPr id="6" name="Object 5" descr="C:/Users/Stefano Bassoli/Pictures/beba/08 guide per età 3.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Questa guida dei 2 anni ci parla del gioco, delle faccende domestiche, di lettura e altre attività ...</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Famiglia</a:t>
            </a:r>
            <a:endParaRPr lang="en-US" sz="2400" dirty="0"/>
          </a:p>
        </p:txBody>
      </p:sp>
      <p:pic>
        <p:nvPicPr>
          <p:cNvPr id="6" name="Object 5" descr="C:/Users/Stefano Bassoli/Pictures/beba/09 guide per età 4.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per rendere il nostro bambino sempre più autonomo e partecipe della vita famigliare.</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Affina la ricerca</a:t>
            </a:r>
            <a:endParaRPr lang="en-US" sz="2400" dirty="0"/>
          </a:p>
        </p:txBody>
      </p:sp>
      <p:pic>
        <p:nvPicPr>
          <p:cNvPr id="6" name="Object 5" descr="C:/Users/Stefano Bassoli/Pictures/beba/11 affina la ricerc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Se vogliamo seguire le tappe di sviluppo dalla nascita all’età del nostro bambino possiamo andare sulle 3 lineette in alto a destra e seguire una precisa categoria: in questo caso 'Bambino'.</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Tutti a tavola</a:t>
            </a:r>
            <a:endParaRPr lang="en-US" sz="2400" dirty="0"/>
          </a:p>
        </p:txBody>
      </p:sp>
      <p:pic>
        <p:nvPicPr>
          <p:cNvPr id="6" name="Object 5" descr="C:/Users/Stefano Bassoli/Pictures/beba/10 Guide per età 5.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Nella categoria Tutti a tavola si affronta il tema dello sviluppo del gusto con numerosi suggerimenti per rendere piacevole e coinvolgente il pasto sano in famiglia.</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rrozzi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Giochi e movimento</a:t>
            </a:r>
            <a:endParaRPr lang="en-US" sz="2400" dirty="0"/>
          </a:p>
        </p:txBody>
      </p:sp>
      <p:pic>
        <p:nvPicPr>
          <p:cNvPr id="6" name="Object 5" descr="C:/Users/Stefano Bassoli/Pictures/beba/10 Giochi e moviment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In Gioco e movimento ad ogni età troviamo proposte per attività da svolgere con i nostri bambini.</a:t>
            </a:r>
            <a:endParaRPr lang="en-US" sz="1800" dirty="0"/>
          </a:p>
        </p:txBody>
      </p:sp>
      <p:pic>
        <p:nvPicPr>
          <p:cNvPr id="8" name="Object 7" descr="C:/Users/Stefano Bassoli/Pictures/beba/rc_monopattin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ne.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Pediatra</a:t>
            </a:r>
            <a:endParaRPr lang="en-US" sz="2400" dirty="0"/>
          </a:p>
        </p:txBody>
      </p:sp>
      <p:pic>
        <p:nvPicPr>
          <p:cNvPr id="6" name="Object 5" descr="C:/Users/Stefano Bassoli/Pictures/beba/10 Pediatr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Pediatra e Temi caldi offrono consigli per la salute, ma anche affrontano temi difficili come i problemi del pianto, del sonno, dei capricci e tanto altro.</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testa_uovo.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Guide: categoria NpL e NpM</a:t>
            </a:r>
            <a:endParaRPr lang="en-US" sz="2400" dirty="0"/>
          </a:p>
        </p:txBody>
      </p:sp>
      <p:pic>
        <p:nvPicPr>
          <p:cNvPr id="6" name="Object 5" descr="C:/Users/Stefano Bassoli/Pictures/beba/Affina la ricerca NpL NpM.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BeBa offre anche consigli di lettura e ascolto musicale adatto alle varie età.</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Selezioniamo la categoria NpL-NpM</a:t>
            </a:r>
            <a:endParaRPr lang="en-US" sz="18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bell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Guida alla lettura</a:t>
            </a:r>
            <a:endParaRPr lang="en-US" sz="2400" dirty="0"/>
          </a:p>
        </p:txBody>
      </p:sp>
      <p:pic>
        <p:nvPicPr>
          <p:cNvPr id="6" name="Object 5" descr="C:/Users/Stefano Bassoli/Pictures/beba/Il cane in test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 libri consigliati da BeBa sono frutto delle ricerche bibliografiche del progetto Nati per Leggere.</a:t>
            </a:r>
            <a:endParaRPr lang="en-US" sz="1800" dirty="0"/>
          </a:p>
        </p:txBody>
      </p:sp>
      <p:pic>
        <p:nvPicPr>
          <p:cNvPr id="8" name="Object 7" descr="C:/Users/Stefano Bassoli/Pictures/beba/logo npl.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Composizione consulta</a:t>
            </a:r>
            <a:endParaRPr lang="en-US" sz="2400" dirty="0"/>
          </a:p>
        </p:txBody>
      </p:sp>
      <p:sp>
        <p:nvSpPr>
          <p:cNvPr id="6" name="Object5"/>
          <p:cNvSpPr txBox="1"/>
          <p:nvPr/>
        </p:nvSpPr>
        <p:spPr>
          <a:xfrm>
            <a:off x="1371600" y="1028700"/>
            <a:ext cx="6400800" cy="41148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Gli enti che hanno partecipato alla co-creation di BeBa</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Il cane in testa.jpg</a:t>
            </a:r>
            <a:endParaRPr lang="en-US" sz="2400" dirty="0"/>
          </a:p>
        </p:txBody>
      </p:sp>
      <p:pic>
        <p:nvPicPr>
          <p:cNvPr id="6" name="Object 5" descr="C:/Users/Stefano Bassoli/Pictures/beba/24 il cane in testa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Nati per Leggere è un progetto di</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Associazione Culturale Pediatri (ACP)</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Associazione Italiana Biblioteche (AIB)</a:t>
            </a:r>
            <a:endParaRPr lang="en-US" sz="1600" dirty="0"/>
          </a:p>
          <a:p>
            <a:pPr algn="l" marL="342900" indent="-342900">
              <a:spcAft>
                <a:spcPts val="500"/>
              </a:spcAft>
              <a:buSzPct val="100000"/>
              <a:buChar char="•"/>
            </a:pPr>
            <a:r>
              <a:rPr lang="en-US" sz="1600" dirty="0">
                <a:solidFill>
                  <a:srgbClr val="333333"/>
                </a:solidFill>
                <a:latin typeface="Tahoma" pitchFamily="34" charset="0"/>
                <a:ea typeface="Tahoma" pitchFamily="34" charset="-122"/>
                <a:cs typeface="Tahoma" pitchFamily="34" charset="-120"/>
              </a:rPr>
              <a:t>Centro per la Salute del Bambino (CSB onlus)</a:t>
            </a:r>
            <a:endParaRPr lang="en-US" sz="1600" dirty="0"/>
          </a:p>
        </p:txBody>
      </p:sp>
      <p:pic>
        <p:nvPicPr>
          <p:cNvPr id="8" name="Object 7" descr="C:/Users/Stefano Bassoli/Pictures/beba/logo npl.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25 consiglio ascolto.jpg</a:t>
            </a:r>
            <a:endParaRPr lang="en-US" sz="2400" dirty="0"/>
          </a:p>
        </p:txBody>
      </p:sp>
      <p:pic>
        <p:nvPicPr>
          <p:cNvPr id="6" name="Object 5" descr="C:/Users/Stefano Bassoli/Pictures/beba/25 consiglio ascolt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I brani musicali consigliati da BeBa sono frutto delle ricerche del progetto Nati per la Musica.</a:t>
            </a:r>
            <a:endParaRPr lang="en-US" sz="1800" dirty="0"/>
          </a:p>
        </p:txBody>
      </p:sp>
      <p:pic>
        <p:nvPicPr>
          <p:cNvPr id="8" name="Object 7" descr="C:/Users/Stefano Bassoli/Pictures/beba/logo npm.pn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Cosa fare</a:t>
            </a:r>
            <a:endParaRPr lang="en-US" sz="2400" dirty="0"/>
          </a:p>
        </p:txBody>
      </p:sp>
      <p:pic>
        <p:nvPicPr>
          <p:cNvPr id="6" name="Object 5" descr="C:/Users/Stefano Bassoli/Pictures/beba/12 cosa far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sezione Cosa fare offre consigli su cosa fare in caso di malessere del bambino o incidente domestico.</a:t>
            </a:r>
            <a:endParaRPr lang="en-US" sz="1800" dirty="0"/>
          </a:p>
        </p:txBody>
      </p:sp>
      <p:pic>
        <p:nvPicPr>
          <p:cNvPr id="8" name="Object 7" descr="C:/Users/Stefano Bassoli/Pictures/beba/rc_testa_uov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rrozzi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Attività.jpg</a:t>
            </a:r>
            <a:endParaRPr lang="en-US" sz="2400" dirty="0"/>
          </a:p>
        </p:txBody>
      </p:sp>
      <p:pic>
        <p:nvPicPr>
          <p:cNvPr id="6" name="Object 5" descr="C:/Users/Stefano Bassoli/Pictures/beba/13 attività.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5303520" y="822960"/>
            <a:ext cx="3108960" cy="1928813"/>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La sezione Attività offre una mappa delle opportunità con numerose proposte su dove fare attività fisica con i nostri bambini ...</a:t>
            </a:r>
            <a:endParaRPr lang="en-US" sz="1800" dirty="0"/>
          </a:p>
        </p:txBody>
      </p:sp>
      <p:pic>
        <p:nvPicPr>
          <p:cNvPr id="8" name="Object 7" descr="C:/Users/Stefano Bassoli/Pictures/beba/legenda attività.JPG">    </p:cNvPr>
          <p:cNvPicPr>
            <a:picLocks noChangeAspect="1"/>
          </p:cNvPicPr>
          <p:nvPr/>
        </p:nvPicPr>
        <p:blipFill>
          <a:blip r:embed="rId4"/>
          <a:stretch>
            <a:fillRect/>
          </a:stretch>
        </p:blipFill>
        <p:spPr>
          <a:xfrm>
            <a:off x="5303520" y="3060383"/>
            <a:ext cx="3108960" cy="19288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14 attività dettaglio.jpg</a:t>
            </a:r>
            <a:endParaRPr lang="en-US" sz="2400" dirty="0"/>
          </a:p>
        </p:txBody>
      </p:sp>
      <p:pic>
        <p:nvPicPr>
          <p:cNvPr id="6" name="Object 5" descr="C:/Users/Stefano Bassoli/Pictures/beba/14 attività dettaglio.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 geolocalizzandosi, è possibile visualizzare alcune proposte di attività fisica e sportiva vicino a noi.</a:t>
            </a:r>
            <a:endParaRPr lang="en-US" sz="1800" dirty="0"/>
          </a:p>
        </p:txBody>
      </p:sp>
      <p:pic>
        <p:nvPicPr>
          <p:cNvPr id="8" name="Object 7" descr="C:/Users/Stefano Bassoli/Pictures/beba/rc_altalen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Alimentazione</a:t>
            </a:r>
            <a:endParaRPr lang="en-US" sz="2400" dirty="0"/>
          </a:p>
        </p:txBody>
      </p:sp>
      <p:pic>
        <p:nvPicPr>
          <p:cNvPr id="6" name="Object 5" descr="C:/Users/Stefano Bassoli/Pictures/beba/15 alimentazion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Nella sezione Alimentazione si trovano tante ricette di stagione suddivise in</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Primi piatti</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Secondi piatti</a:t>
            </a:r>
            <a:endParaRPr lang="en-US" sz="1600" dirty="0"/>
          </a:p>
          <a:p>
            <a:pPr algn="l" marL="342900" indent="-342900">
              <a:spcAft>
                <a:spcPts val="500"/>
              </a:spcAft>
              <a:buSzPct val="100000"/>
              <a:buChar char="•"/>
            </a:pPr>
            <a:r>
              <a:rPr lang="en-US" sz="1800" dirty="0">
                <a:solidFill>
                  <a:srgbClr val="333333"/>
                </a:solidFill>
                <a:latin typeface="Tahoma" pitchFamily="34" charset="0"/>
                <a:ea typeface="Tahoma" pitchFamily="34" charset="-122"/>
                <a:cs typeface="Tahoma" pitchFamily="34" charset="-120"/>
              </a:rPr>
              <a:t>Contorni</a:t>
            </a:r>
            <a:endParaRPr lang="en-US" sz="1600" dirty="0"/>
          </a:p>
        </p:txBody>
      </p:sp>
      <p:pic>
        <p:nvPicPr>
          <p:cNvPr id="8" name="Object 7" descr="C:/Users/Stefano Bassoli/Pictures/beba/rc_cane.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Elenco ricette</a:t>
            </a:r>
            <a:endParaRPr lang="en-US" sz="2400" dirty="0"/>
          </a:p>
        </p:txBody>
      </p:sp>
      <p:pic>
        <p:nvPicPr>
          <p:cNvPr id="6" name="Object 5" descr="C:/Users/Stefano Bassoli/Pictures/beba/16 elenco ricett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Scegliendo un tipo di ricette, si apre un elenco di proposte.</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Dettaglio ricetta</a:t>
            </a:r>
            <a:endParaRPr lang="en-US" sz="2400" dirty="0"/>
          </a:p>
        </p:txBody>
      </p:sp>
      <p:pic>
        <p:nvPicPr>
          <p:cNvPr id="6" name="Object 5" descr="C:/Users/Stefano Bassoli/Pictures/beba/17 dettaglio ricetta 1.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Ad ogni ricetta è associato un punteggio.</a:t>
            </a:r>
            <a:endParaRPr lang="en-US" sz="1800" dirty="0"/>
          </a:p>
        </p:txBody>
      </p:sp>
      <p:pic>
        <p:nvPicPr>
          <p:cNvPr id="8" name="Object 7" descr="C:/Users/Stefano Bassoli/Pictures/beba/rc_bimb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bell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Dettaglio ricetta</a:t>
            </a:r>
            <a:endParaRPr lang="en-US" sz="2400" dirty="0"/>
          </a:p>
        </p:txBody>
      </p:sp>
      <p:pic>
        <p:nvPicPr>
          <p:cNvPr id="6" name="Object 5" descr="C:/Users/Stefano Bassoli/Pictures/beba/17 dettaglio ricetta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Si possono anche salvare le ricette preferite.</a:t>
            </a:r>
            <a:endParaRPr lang="en-US" sz="1800" dirty="0"/>
          </a:p>
        </p:txBody>
      </p:sp>
      <p:pic>
        <p:nvPicPr>
          <p:cNvPr id="8" name="Object 7" descr="C:/Users/Stefano Bassoli/Pictures/beba/rc_carrozzin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cane.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Percorso BmInForma (Bambini molto in forma</a:t>
            </a:r>
            <a:endParaRPr lang="en-US" sz="2400" dirty="0"/>
          </a:p>
        </p:txBody>
      </p:sp>
      <p:pic>
        <p:nvPicPr>
          <p:cNvPr id="6" name="Object 5" descr="C:/Users/Stefano Bassoli/Pictures/beba/18 percorso bminform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Se il bambino partecipa al programma pediatrico Bambini molto In Forma (BmInForma), il genitore può accedere da BeBa ai dati sullo stato di avanzamento del trattamento, utilizzando il proprio SPID come codice di accesso</a:t>
            </a:r>
            <a:endParaRPr lang="en-US" sz="1800" dirty="0"/>
          </a:p>
        </p:txBody>
      </p:sp>
      <p:pic>
        <p:nvPicPr>
          <p:cNvPr id="8" name="Object 7" descr="C:/Users/Stefano Bassoli/Pictures/beba/logo BMInForma (2).jpg">    </p:cNvPr>
          <p:cNvPicPr>
            <a:picLocks noChangeAspect="1"/>
          </p:cNvPicPr>
          <p:nvPr/>
        </p:nvPicPr>
        <p:blipFill>
          <a:blip r:embed="rId4"/>
          <a:stretch>
            <a:fillRect/>
          </a:stretch>
        </p:blipFill>
        <p:spPr>
          <a:xfrm>
            <a:off x="7315200" y="1028700"/>
            <a:ext cx="1097280" cy="1028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Cosa trovo in BeBa?</a:t>
            </a:r>
            <a:endParaRPr lang="en-US" sz="2400" dirty="0"/>
          </a:p>
        </p:txBody>
      </p:sp>
      <p:pic>
        <p:nvPicPr>
          <p:cNvPr id="6" name="Object 5" descr="C:/Users/Stefano Bassoli/Pictures/beba/i_home.jpg">    </p:cNvPr>
          <p:cNvPicPr>
            <a:picLocks noChangeAspect="1"/>
          </p:cNvPicPr>
          <p:nvPr/>
        </p:nvPicPr>
        <p:blipFill>
          <a:blip r:embed="rId3"/>
          <a:stretch>
            <a:fillRect/>
          </a:stretch>
        </p:blipFill>
        <p:spPr>
          <a:xfrm>
            <a:off x="1828800" y="1028700"/>
            <a:ext cx="914400" cy="668655"/>
          </a:xfrm>
          <a:prstGeom prst="rect">
            <a:avLst/>
          </a:prstGeom>
        </p:spPr>
      </p:pic>
      <p:sp>
        <p:nvSpPr>
          <p:cNvPr id="7" name="Object6"/>
          <p:cNvSpPr txBox="1"/>
          <p:nvPr/>
        </p:nvSpPr>
        <p:spPr>
          <a:xfrm>
            <a:off x="2743200" y="102870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dati generali del bambino, news e guide in evidenza</a:t>
            </a:r>
            <a:endParaRPr lang="en-US" sz="1400" dirty="0"/>
          </a:p>
        </p:txBody>
      </p:sp>
      <p:pic>
        <p:nvPicPr>
          <p:cNvPr id="8" name="Object 7" descr="C:/Users/Stefano Bassoli/Pictures/beba/i_guide.jpg">    </p:cNvPr>
          <p:cNvPicPr>
            <a:picLocks noChangeAspect="1"/>
          </p:cNvPicPr>
          <p:nvPr/>
        </p:nvPicPr>
        <p:blipFill>
          <a:blip r:embed="rId4"/>
          <a:stretch>
            <a:fillRect/>
          </a:stretch>
        </p:blipFill>
        <p:spPr>
          <a:xfrm>
            <a:off x="1828800" y="1800225"/>
            <a:ext cx="914400" cy="668655"/>
          </a:xfrm>
          <a:prstGeom prst="rect">
            <a:avLst/>
          </a:prstGeom>
        </p:spPr>
      </p:pic>
      <p:sp>
        <p:nvSpPr>
          <p:cNvPr id="9" name="Object8"/>
          <p:cNvSpPr txBox="1"/>
          <p:nvPr/>
        </p:nvSpPr>
        <p:spPr>
          <a:xfrm>
            <a:off x="2743200" y="1800225"/>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consigli per i genitori riguardo la crescita dei bambini</a:t>
            </a:r>
            <a:endParaRPr lang="en-US" sz="1400" dirty="0"/>
          </a:p>
        </p:txBody>
      </p:sp>
      <p:pic>
        <p:nvPicPr>
          <p:cNvPr id="10" name="Object 9" descr="C:/Users/Stefano Bassoli/Pictures/beba/i_cosa_fare.jpg">    </p:cNvPr>
          <p:cNvPicPr>
            <a:picLocks noChangeAspect="1"/>
          </p:cNvPicPr>
          <p:nvPr/>
        </p:nvPicPr>
        <p:blipFill>
          <a:blip r:embed="rId5"/>
          <a:stretch>
            <a:fillRect/>
          </a:stretch>
        </p:blipFill>
        <p:spPr>
          <a:xfrm>
            <a:off x="1828800" y="2571750"/>
            <a:ext cx="914400" cy="668655"/>
          </a:xfrm>
          <a:prstGeom prst="rect">
            <a:avLst/>
          </a:prstGeom>
        </p:spPr>
      </p:pic>
      <p:sp>
        <p:nvSpPr>
          <p:cNvPr id="11" name="Object10"/>
          <p:cNvSpPr txBox="1"/>
          <p:nvPr/>
        </p:nvSpPr>
        <p:spPr>
          <a:xfrm>
            <a:off x="2743200" y="257175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come comportarsi in caso di malattia del bambino o di incidenti</a:t>
            </a:r>
            <a:endParaRPr lang="en-US" sz="1400" dirty="0"/>
          </a:p>
        </p:txBody>
      </p:sp>
      <p:pic>
        <p:nvPicPr>
          <p:cNvPr id="12" name="Object 11" descr="C:/Users/Stefano Bassoli/Pictures/beba/i_attività.jpg">    </p:cNvPr>
          <p:cNvPicPr>
            <a:picLocks noChangeAspect="1"/>
          </p:cNvPicPr>
          <p:nvPr/>
        </p:nvPicPr>
        <p:blipFill>
          <a:blip r:embed="rId6"/>
          <a:stretch>
            <a:fillRect/>
          </a:stretch>
        </p:blipFill>
        <p:spPr>
          <a:xfrm>
            <a:off x="1828800" y="3343275"/>
            <a:ext cx="914400" cy="668655"/>
          </a:xfrm>
          <a:prstGeom prst="rect">
            <a:avLst/>
          </a:prstGeom>
        </p:spPr>
      </p:pic>
      <p:sp>
        <p:nvSpPr>
          <p:cNvPr id="13" name="Object12"/>
          <p:cNvSpPr txBox="1"/>
          <p:nvPr/>
        </p:nvSpPr>
        <p:spPr>
          <a:xfrm>
            <a:off x="2743200" y="3343275"/>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mappa delle opportunità di attività fisica, motoria e sportiva</a:t>
            </a:r>
            <a:endParaRPr lang="en-US" sz="1400" dirty="0"/>
          </a:p>
        </p:txBody>
      </p:sp>
      <p:pic>
        <p:nvPicPr>
          <p:cNvPr id="14" name="Object 13" descr="C:/Users/Stefano Bassoli/Pictures/beba/i_alimentazione.jpg">    </p:cNvPr>
          <p:cNvPicPr>
            <a:picLocks noChangeAspect="1"/>
          </p:cNvPicPr>
          <p:nvPr/>
        </p:nvPicPr>
        <p:blipFill>
          <a:blip r:embed="rId7"/>
          <a:stretch>
            <a:fillRect/>
          </a:stretch>
        </p:blipFill>
        <p:spPr>
          <a:xfrm>
            <a:off x="1828800" y="4114800"/>
            <a:ext cx="914400" cy="668655"/>
          </a:xfrm>
          <a:prstGeom prst="rect">
            <a:avLst/>
          </a:prstGeom>
        </p:spPr>
      </p:pic>
      <p:sp>
        <p:nvSpPr>
          <p:cNvPr id="15" name="Object14"/>
          <p:cNvSpPr txBox="1"/>
          <p:nvPr/>
        </p:nvSpPr>
        <p:spPr>
          <a:xfrm>
            <a:off x="2743200" y="4114800"/>
            <a:ext cx="4572000" cy="668655"/>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proposte di ricette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Installazione sul telefonino</a:t>
            </a:r>
            <a:endParaRPr lang="en-US" sz="2400" dirty="0"/>
          </a:p>
        </p:txBody>
      </p:sp>
      <p:pic>
        <p:nvPicPr>
          <p:cNvPr id="6" name="Object 5" descr="C:/Users/Stefano Bassoli/Pictures/beba/00 App Store.pn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1543050"/>
            <a:ext cx="1828800" cy="102870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La app BeBa può essere installata su smartphone Apple o Android."</a:t>
            </a:r>
            <a:endParaRPr lang="en-US" sz="1400" dirty="0"/>
          </a:p>
        </p:txBody>
      </p:sp>
      <p:sp>
        <p:nvSpPr>
          <p:cNvPr id="8" name="Object7"/>
          <p:cNvSpPr txBox="1"/>
          <p:nvPr/>
        </p:nvSpPr>
        <p:spPr>
          <a:xfrm>
            <a:off x="3657600" y="2571750"/>
            <a:ext cx="1828800" cy="1028700"/>
          </a:xfrm>
          <a:prstGeom prst="rect">
            <a:avLst/>
          </a:prstGeom>
          <a:noFill/>
          <a:ln/>
        </p:spPr>
        <p:txBody>
          <a:bodyPr wrap="square" rtlCol="0" anchor="ctr"/>
          <a:lstStyle/>
          <a:p>
            <a:pPr/>
            <a:r>
              <a:rPr lang="en-US" sz="1400" dirty="0">
                <a:solidFill>
                  <a:srgbClr val="333333"/>
                </a:solidFill>
                <a:latin typeface="Tahoma" pitchFamily="34" charset="0"/>
                <a:ea typeface="Tahoma" pitchFamily="34" charset="-122"/>
                <a:cs typeface="Tahoma" pitchFamily="34" charset="-120"/>
              </a:rPr>
              <a:t>Cercate "BeBa" su App Store o Google Play e cliccate su questo logo."</a:t>
            </a:r>
            <a:endParaRPr lang="en-US" sz="1400" dirty="0"/>
          </a:p>
        </p:txBody>
      </p:sp>
      <p:pic>
        <p:nvPicPr>
          <p:cNvPr id="9" name="Object 8" descr="C:/Users/Stefano Bassoli/Pictures/beba/00 BeBa logo.png">    </p:cNvPr>
          <p:cNvPicPr>
            <a:picLocks noChangeAspect="1"/>
          </p:cNvPicPr>
          <p:nvPr/>
        </p:nvPicPr>
        <p:blipFill>
          <a:blip r:embed="rId4"/>
          <a:stretch>
            <a:fillRect/>
          </a:stretch>
        </p:blipFill>
        <p:spPr>
          <a:xfrm>
            <a:off x="6583680" y="822960"/>
            <a:ext cx="2194560" cy="4166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Aggiungere bambini</a:t>
            </a:r>
            <a:endParaRPr lang="en-US" sz="2400" dirty="0"/>
          </a:p>
        </p:txBody>
      </p:sp>
      <p:pic>
        <p:nvPicPr>
          <p:cNvPr id="6" name="Object 5" descr="C:/Users/Stefano Bassoli/Pictures/beba/04 aggiungere bambini 2.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Eseguita l'installazione di BeBa</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si inseriscono i dati dei nostri bambini di cui vogliamo seguire la crescita.</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I miei bambini</a:t>
            </a:r>
            <a:endParaRPr lang="en-US" sz="2400" dirty="0"/>
          </a:p>
        </p:txBody>
      </p:sp>
      <p:pic>
        <p:nvPicPr>
          <p:cNvPr id="6" name="Object 5" descr="C:/Users/Stefano Bassoli/Pictures/beba/01 I miei bambini Giovanni.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Possiamo inserire i nostri figli.</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Lo possono fare sia i genitori che i nonni.</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I miei bambini</a:t>
            </a:r>
            <a:endParaRPr lang="en-US" sz="2400" dirty="0"/>
          </a:p>
        </p:txBody>
      </p:sp>
      <p:pic>
        <p:nvPicPr>
          <p:cNvPr id="6" name="Object 5" descr="C:/Users/Stefano Bassoli/Pictures/beba/02 I miei bambini Mia.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600" dirty="0">
                <a:solidFill>
                  <a:srgbClr val="333333"/>
                </a:solidFill>
                <a:latin typeface="Tahoma" pitchFamily="34" charset="0"/>
                <a:ea typeface="Tahoma" pitchFamily="34" charset="-122"/>
                <a:cs typeface="Tahoma" pitchFamily="34" charset="-120"/>
              </a:rPr>
              <a:t>I dati inseriti rimangono patrimonio di chi li utilizza.</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 </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Cosa sono i punti?</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Si accumulano facendo cose che migliorano la nostra salute come ad esempio: faccio un giro in bicicletta, partecipo alla camminata del mio quartiere, mangio pasta e ceci etc..</a:t>
            </a:r>
            <a:endParaRPr lang="en-US" sz="1600" dirty="0"/>
          </a:p>
          <a:p>
            <a:pPr algn="l">
              <a:spcAft>
                <a:spcPts val="1000"/>
              </a:spcAft>
            </a:pPr>
            <a:r>
              <a:rPr lang="en-US" sz="1600" dirty="0">
                <a:solidFill>
                  <a:srgbClr val="333333"/>
                </a:solidFill>
                <a:latin typeface="Tahoma" pitchFamily="34" charset="0"/>
                <a:ea typeface="Tahoma" pitchFamily="34" charset="-122"/>
                <a:cs typeface="Tahoma" pitchFamily="34" charset="-120"/>
              </a:rPr>
              <a:t>E’ una gare in famiglia da ingaggiare per stimolarci a vicenda: possiamo decidere, ad esempio, che quando arriviamo a 20 punti c’è un premio o si fa una gita tutti assieme o si fa un pic-nic in collina etc..</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Home - Baby news e guide</a:t>
            </a:r>
            <a:endParaRPr lang="en-US" sz="2400" dirty="0"/>
          </a:p>
        </p:txBody>
      </p:sp>
      <p:pic>
        <p:nvPicPr>
          <p:cNvPr id="6" name="Object 5" descr="C:/Users/Stefano Bassoli/Pictures/beba/05 home baby news e guide.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Nella Home troviamo una lista di news e guide in evidenza.</a:t>
            </a:r>
            <a:endParaRPr lang="en-US" sz="1800" dirty="0"/>
          </a:p>
          <a:p>
            <a:pPr algn="l">
              <a:spcAft>
                <a:spcPts val="1000"/>
              </a:spcAft>
            </a:pPr>
            <a:r>
              <a:rPr lang="en-US" sz="1800" dirty="0">
                <a:solidFill>
                  <a:srgbClr val="333333"/>
                </a:solidFill>
                <a:latin typeface="Tahoma" pitchFamily="34" charset="0"/>
                <a:ea typeface="Tahoma" pitchFamily="34" charset="-122"/>
                <a:cs typeface="Tahoma" pitchFamily="34" charset="-120"/>
              </a:rPr>
              <a:t>Inoltre, in basso, troviamo tutti i bottoni (pulsanti) con le icone delle funzioni che possiamo utilizzare: Guide, Cosa fare, Alimentazione e Attività.</a:t>
            </a:r>
            <a:endParaRPr lang="en-US" sz="1800" dirty="0"/>
          </a:p>
        </p:txBody>
      </p:sp>
      <p:pic>
        <p:nvPicPr>
          <p:cNvPr id="8" name="Object 7" descr="C:/Users/Stefano Bassoli/Pictures/beba/rc_bella.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altalena.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C:/Users/Stefano Bassoli/Pictures/beba/border_left.jpg">    </p:cNvPr>
          <p:cNvPicPr>
            <a:picLocks noChangeAspect="1"/>
          </p:cNvPicPr>
          <p:nvPr/>
        </p:nvPicPr>
        <p:blipFill>
          <a:blip r:embed="rId1"/>
          <a:stretch>
            <a:fillRect/>
          </a:stretch>
        </p:blipFill>
        <p:spPr>
          <a:xfrm>
            <a:off x="0" y="51435"/>
            <a:ext cx="365760" cy="5040630"/>
          </a:xfrm>
          <a:prstGeom prst="rect">
            <a:avLst/>
          </a:prstGeom>
        </p:spPr>
      </p:pic>
      <p:pic>
        <p:nvPicPr>
          <p:cNvPr id="3" name="Object 2" descr="C:/Users/Stefano Bassoli/Pictures/beba/border_right.jpg">    </p:cNvPr>
          <p:cNvPicPr>
            <a:picLocks noChangeAspect="1"/>
          </p:cNvPicPr>
          <p:nvPr/>
        </p:nvPicPr>
        <p:blipFill>
          <a:blip r:embed="rId2"/>
          <a:stretch>
            <a:fillRect/>
          </a:stretch>
        </p:blipFill>
        <p:spPr>
          <a:xfrm>
            <a:off x="8778240" y="51435"/>
            <a:ext cx="365760" cy="5040630"/>
          </a:xfrm>
          <a:prstGeom prst="rect">
            <a:avLst/>
          </a:prstGeom>
        </p:spPr>
      </p:pic>
      <p:sp>
        <p:nvSpPr>
          <p:cNvPr id="4" name="Object3"/>
          <p:cNvSpPr/>
          <p:nvPr/>
        </p:nvSpPr>
        <p:spPr>
          <a:xfrm>
            <a:off x="640080" y="205740"/>
            <a:ext cx="7863840" cy="514350"/>
          </a:xfrm>
          <a:prstGeom prst="rect">
            <a:avLst/>
          </a:prstGeom>
          <a:solidFill>
            <a:srgbClr val="EEC643"/>
          </a:solidFill>
          <a:ln/>
        </p:spPr>
      </p:sp>
      <p:sp>
        <p:nvSpPr>
          <p:cNvPr id="5" name="Object4"/>
          <p:cNvSpPr txBox="1"/>
          <p:nvPr/>
        </p:nvSpPr>
        <p:spPr>
          <a:xfrm>
            <a:off x="731520" y="257175"/>
            <a:ext cx="7680960" cy="411480"/>
          </a:xfrm>
          <a:prstGeom prst="rect">
            <a:avLst/>
          </a:prstGeom>
          <a:noFill/>
          <a:ln/>
        </p:spPr>
        <p:txBody>
          <a:bodyPr wrap="square" rtlCol="0" anchor="ctr"/>
          <a:lstStyle/>
          <a:p>
            <a:pPr algn="ctr"/>
            <a:r>
              <a:rPr lang="en-US" sz="2400" b="1" dirty="0">
                <a:solidFill>
                  <a:srgbClr val="007991"/>
                </a:solidFill>
                <a:latin typeface="Tahoma" pitchFamily="34" charset="0"/>
                <a:ea typeface="Tahoma" pitchFamily="34" charset="-122"/>
                <a:cs typeface="Tahoma" pitchFamily="34" charset="-120"/>
              </a:rPr>
              <a:t>Le news</a:t>
            </a:r>
            <a:endParaRPr lang="en-US" sz="2400" dirty="0"/>
          </a:p>
        </p:txBody>
      </p:sp>
      <p:pic>
        <p:nvPicPr>
          <p:cNvPr id="6" name="Object 5" descr="C:/Users/Stefano Bassoli/Pictures/beba/06 news.jpg">    </p:cNvPr>
          <p:cNvPicPr>
            <a:picLocks noChangeAspect="1"/>
          </p:cNvPicPr>
          <p:nvPr/>
        </p:nvPicPr>
        <p:blipFill>
          <a:blip r:embed="rId3"/>
          <a:stretch>
            <a:fillRect/>
          </a:stretch>
        </p:blipFill>
        <p:spPr>
          <a:xfrm>
            <a:off x="731520" y="822960"/>
            <a:ext cx="2194560" cy="4166235"/>
          </a:xfrm>
          <a:prstGeom prst="rect">
            <a:avLst/>
          </a:prstGeom>
        </p:spPr>
      </p:pic>
      <p:sp>
        <p:nvSpPr>
          <p:cNvPr id="7" name="Object6"/>
          <p:cNvSpPr txBox="1"/>
          <p:nvPr/>
        </p:nvSpPr>
        <p:spPr>
          <a:xfrm>
            <a:off x="3657600" y="822960"/>
            <a:ext cx="4114800" cy="4166235"/>
          </a:xfrm>
          <a:prstGeom prst="rect">
            <a:avLst/>
          </a:prstGeom>
          <a:solidFill>
            <a:srgbClr val="FFFFFF"/>
          </a:solidFill>
          <a:ln/>
        </p:spPr>
        <p:txBody>
          <a:bodyPr wrap="square" lIns="127000" tIns="127000" rIns="127000" bIns="127000" rtlCol="0" anchor="ctr"/>
          <a:lstStyle/>
          <a:p>
            <a:pPr algn="l">
              <a:spcAft>
                <a:spcPts val="1000"/>
              </a:spcAft>
            </a:pPr>
            <a:r>
              <a:rPr lang="en-US" sz="1800" dirty="0">
                <a:solidFill>
                  <a:srgbClr val="333333"/>
                </a:solidFill>
                <a:latin typeface="Tahoma" pitchFamily="34" charset="0"/>
                <a:ea typeface="Tahoma" pitchFamily="34" charset="-122"/>
                <a:cs typeface="Tahoma" pitchFamily="34" charset="-120"/>
              </a:rPr>
              <a:t>Le news sono temporanee e offrono indicazioni su attività o proposte di intrattenimento, culturali ...</a:t>
            </a:r>
            <a:endParaRPr lang="en-US" sz="1800" dirty="0"/>
          </a:p>
        </p:txBody>
      </p:sp>
      <p:pic>
        <p:nvPicPr>
          <p:cNvPr id="8" name="Object 7" descr="C:/Users/Stefano Bassoli/Pictures/beba/rc_testa_uovo.jpg">    </p:cNvPr>
          <p:cNvPicPr>
            <a:picLocks noChangeAspect="1"/>
          </p:cNvPicPr>
          <p:nvPr/>
        </p:nvPicPr>
        <p:blipFill>
          <a:blip r:embed="rId4"/>
          <a:stretch>
            <a:fillRect/>
          </a:stretch>
        </p:blipFill>
        <p:spPr>
          <a:xfrm>
            <a:off x="7315200" y="1028700"/>
            <a:ext cx="1097280" cy="1028700"/>
          </a:xfrm>
          <a:prstGeom prst="rect">
            <a:avLst/>
          </a:prstGeom>
        </p:spPr>
      </p:pic>
      <p:pic>
        <p:nvPicPr>
          <p:cNvPr id="9" name="Object 8" descr="C:/Users/Stefano Bassoli/Pictures/beba/rc_monopattino_2.jpg">    </p:cNvPr>
          <p:cNvPicPr>
            <a:picLocks noChangeAspect="1"/>
          </p:cNvPicPr>
          <p:nvPr/>
        </p:nvPicPr>
        <p:blipFill>
          <a:blip r:embed="rId5"/>
          <a:stretch>
            <a:fillRect/>
          </a:stretch>
        </p:blipFill>
        <p:spPr>
          <a:xfrm>
            <a:off x="7315200" y="3497580"/>
            <a:ext cx="1097280" cy="1028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2023-05-18T12:39:03Z</dcterms:created>
  <dcterms:modified xsi:type="dcterms:W3CDTF">2023-05-18T12:39:03Z</dcterms:modified>
</cp:coreProperties>
</file>